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57" r:id="rId4"/>
    <p:sldId id="260" r:id="rId5"/>
    <p:sldId id="259" r:id="rId6"/>
    <p:sldId id="273" r:id="rId7"/>
    <p:sldId id="258" r:id="rId8"/>
    <p:sldId id="262" r:id="rId9"/>
    <p:sldId id="265" r:id="rId10"/>
    <p:sldId id="264" r:id="rId11"/>
    <p:sldId id="267" r:id="rId12"/>
    <p:sldId id="263" r:id="rId13"/>
    <p:sldId id="266" r:id="rId14"/>
    <p:sldId id="268" r:id="rId15"/>
    <p:sldId id="269" r:id="rId16"/>
    <p:sldId id="270" r:id="rId17"/>
    <p:sldId id="274" r:id="rId18"/>
    <p:sldId id="275" r:id="rId19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737" autoAdjust="0"/>
  </p:normalViewPr>
  <p:slideViewPr>
    <p:cSldViewPr>
      <p:cViewPr varScale="1">
        <p:scale>
          <a:sx n="88" d="100"/>
          <a:sy n="88" d="100"/>
        </p:scale>
        <p:origin x="14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33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3508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4" cy="513508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r">
              <a:defRPr sz="1300"/>
            </a:lvl1pPr>
          </a:lstStyle>
          <a:p>
            <a:fld id="{6A3A6833-3371-41EC-A089-D3CD9E131740}" type="datetimeFigureOut">
              <a:rPr lang="nl-NL" smtClean="0"/>
              <a:t>13-1-2015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r">
              <a:defRPr sz="1300"/>
            </a:lvl1pPr>
          </a:lstStyle>
          <a:p>
            <a:fld id="{D36E2F99-1E4F-41D4-8090-2194D88110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640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3508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4" cy="513508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r">
              <a:defRPr sz="1300"/>
            </a:lvl1pPr>
          </a:lstStyle>
          <a:p>
            <a:fld id="{88605A53-2168-453A-B661-E5E343FDBF4D}" type="datetimeFigureOut">
              <a:rPr lang="nl-NL" smtClean="0"/>
              <a:t>13-1-2015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80" tIns="47640" rIns="95280" bIns="4764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5280" tIns="47640" rIns="95280" bIns="4764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r">
              <a:defRPr sz="1300"/>
            </a:lvl1pPr>
          </a:lstStyle>
          <a:p>
            <a:fld id="{986917EC-F5E0-423B-A218-448AC97E8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59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719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805"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04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7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577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389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565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669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837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651" indent="-178651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06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13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0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92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64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86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10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82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917EC-F5E0-423B-A218-448AC97E8CB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9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13-1-2015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Picture Placeholder 12"/>
          <p:cNvSpPr txBox="1">
            <a:spLocks/>
          </p:cNvSpPr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06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ders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0264" cy="485740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14800" cy="485740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B4B-0E92-43FF-8A2E-9E3E86C81EF7}" type="datetimeFigureOut">
              <a:rPr lang="nl-NL" smtClean="0"/>
              <a:t>13-1-2015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20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aders boven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8352928" cy="194421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8352928" cy="2337123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B4B-0E92-43FF-8A2E-9E3E86C81EF7}" type="datetimeFigureOut">
              <a:rPr lang="nl-NL" smtClean="0"/>
              <a:t>13-1-2015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55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ders boven elkaar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352928" cy="21602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536" y="3501008"/>
            <a:ext cx="8352928" cy="262515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B4B-0E92-43FF-8A2E-9E3E86C81EF7}" type="datetimeFigureOut">
              <a:rPr lang="nl-NL" smtClean="0"/>
              <a:t>13-1-2015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47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B4B-0E92-43FF-8A2E-9E3E86C81EF7}" type="datetimeFigureOut">
              <a:rPr lang="nl-NL" smtClean="0"/>
              <a:t>13-1-2015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0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27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13-1-2015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97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13-1-2015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77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13-1-2015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683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13-1-2015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6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13-1-2015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34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13-1-2015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4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29411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13-1-2015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06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ad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353347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114800" cy="4353347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B4B-0E92-43FF-8A2E-9E3E86C81EF7}" type="datetimeFigureOut">
              <a:rPr lang="nl-NL" smtClean="0"/>
              <a:t>13-1-2015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35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352928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6E1C4B4B-0E92-43FF-8A2E-9E3E86C81EF7}" type="datetimeFigureOut">
              <a:rPr lang="nl-NL" smtClean="0"/>
              <a:pPr/>
              <a:t>13-1-2015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0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60" r:id="rId3"/>
    <p:sldLayoutId id="2147483669" r:id="rId4"/>
    <p:sldLayoutId id="2147483670" r:id="rId5"/>
    <p:sldLayoutId id="2147483671" r:id="rId6"/>
    <p:sldLayoutId id="2147483672" r:id="rId7"/>
    <p:sldLayoutId id="2147483665" r:id="rId8"/>
    <p:sldLayoutId id="2147483652" r:id="rId9"/>
    <p:sldLayoutId id="2147483666" r:id="rId10"/>
    <p:sldLayoutId id="2147483667" r:id="rId11"/>
    <p:sldLayoutId id="2147483668" r:id="rId12"/>
    <p:sldLayoutId id="2147483655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loket.n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toetswijzer.kennisnet.nl/html/normering/default.shtm" TargetMode="External"/><Relationship Id="rId7" Type="http://schemas.openxmlformats.org/officeDocument/2006/relationships/hyperlink" Target="http://www.cito.nl/onderwijs/voortgezet%20onderwijs/centrale_examens/normering_al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examenblad.nl/onderwerp/normering-algemeen/2015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z3_ok-iwY#t=2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200" dirty="0" smtClean="0"/>
              <a:t>Normeringsdilemma’s</a:t>
            </a:r>
            <a:endParaRPr lang="nl-NL" sz="2200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normering van de centrale examens</a:t>
            </a:r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r>
              <a:rPr lang="nl-NL" sz="1500" dirty="0" smtClean="0"/>
              <a:t>Jacqueline Wooning</a:t>
            </a:r>
          </a:p>
          <a:p>
            <a:pPr algn="ctr"/>
            <a:r>
              <a:rPr lang="nl-NL" sz="1500" dirty="0" smtClean="0"/>
              <a:t>Clustermanager exacte vakken </a:t>
            </a:r>
            <a:r>
              <a:rPr lang="nl-NL" sz="1500" dirty="0" err="1" smtClean="0"/>
              <a:t>hv</a:t>
            </a:r>
            <a:endParaRPr lang="nl-NL" sz="1500" dirty="0"/>
          </a:p>
        </p:txBody>
      </p:sp>
      <p:pic>
        <p:nvPicPr>
          <p:cNvPr id="6" name="Tijdelijke aanduiding voor afbeelding 18" descr="http://i.fokzine.net/upload/090501_180451_remote_examen.jpg"/>
          <p:cNvPicPr>
            <a:picLocks noGrp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Concrete 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2008</a:t>
            </a:r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Het laatste jaar voor de vernieuwde 2</a:t>
            </a:r>
            <a:r>
              <a:rPr lang="nl-NL" baseline="30000" dirty="0" smtClean="0">
                <a:solidFill>
                  <a:srgbClr val="330066"/>
                </a:solidFill>
              </a:rPr>
              <a:t>e</a:t>
            </a:r>
            <a:r>
              <a:rPr lang="nl-NL" dirty="0" smtClean="0">
                <a:solidFill>
                  <a:srgbClr val="330066"/>
                </a:solidFill>
              </a:rPr>
              <a:t> fase op havo</a:t>
            </a:r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Leerlingen in havo 5 presteerden in 2008 beter dan die in 2007</a:t>
            </a:r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Leerlingen kregen dus ook een hoger cijfer</a:t>
            </a:r>
            <a:endParaRPr lang="nl-NL" dirty="0">
              <a:solidFill>
                <a:srgbClr val="330066"/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2012</a:t>
            </a:r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Aanscherping uitslagregels (5,5-regel)</a:t>
            </a:r>
            <a:endParaRPr lang="nl-NL" dirty="0">
              <a:solidFill>
                <a:srgbClr val="330066"/>
              </a:solidFill>
            </a:endParaRPr>
          </a:p>
          <a:p>
            <a:r>
              <a:rPr lang="nl-NL" dirty="0" smtClean="0"/>
              <a:t>Leerlingen maakten examens die geijkt waren aan die van 2011</a:t>
            </a:r>
          </a:p>
          <a:p>
            <a:r>
              <a:rPr lang="nl-NL" dirty="0" smtClean="0"/>
              <a:t>Leerlingen presteerden in 2012 beter dan in 2011</a:t>
            </a:r>
          </a:p>
          <a:p>
            <a:r>
              <a:rPr lang="nl-NL" dirty="0" smtClean="0"/>
              <a:t>Leerlingen kregen dus ook een hoger cijfer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2013: kernvakken</a:t>
            </a:r>
          </a:p>
          <a:p>
            <a:pPr marL="0" indent="0">
              <a:buNone/>
            </a:pPr>
            <a:r>
              <a:rPr lang="nl-NL" dirty="0" smtClean="0"/>
              <a:t>2014: een terugval?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7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fout: wat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nl-NL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nl-NL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Wat doet u als dat in uw SE voorkomt?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35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fout: wat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Niets doen</a:t>
            </a:r>
          </a:p>
          <a:p>
            <a:r>
              <a:rPr lang="nl-NL" dirty="0" smtClean="0"/>
              <a:t>Recht zetten middels een aanvulling: opnieuw corrigeren nodig</a:t>
            </a:r>
          </a:p>
          <a:p>
            <a:r>
              <a:rPr lang="nl-NL" dirty="0" smtClean="0"/>
              <a:t>Vraag schrappen uit ‘de toets’:</a:t>
            </a:r>
          </a:p>
          <a:p>
            <a:pPr lvl="1"/>
            <a:r>
              <a:rPr lang="nl-NL" dirty="0" smtClean="0"/>
              <a:t>Vraag afknippen (punten op 0, inkorten scoreschaal)</a:t>
            </a:r>
          </a:p>
          <a:p>
            <a:pPr lvl="1"/>
            <a:r>
              <a:rPr lang="nl-NL" dirty="0" smtClean="0"/>
              <a:t>Vraag weggeven (punt op max, N-term omlaag)</a:t>
            </a:r>
            <a:endParaRPr lang="nl-NL" dirty="0"/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Achteraf compenseren via de N-term</a:t>
            </a:r>
          </a:p>
          <a:p>
            <a:pPr lvl="1"/>
            <a:r>
              <a:rPr lang="nl-NL" dirty="0" smtClean="0">
                <a:solidFill>
                  <a:srgbClr val="330066"/>
                </a:solidFill>
              </a:rPr>
              <a:t>Maximaal compenseren</a:t>
            </a:r>
          </a:p>
          <a:p>
            <a:pPr lvl="1"/>
            <a:r>
              <a:rPr lang="nl-NL" dirty="0" smtClean="0">
                <a:solidFill>
                  <a:srgbClr val="330066"/>
                </a:solidFill>
              </a:rPr>
              <a:t>Compenseren met 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* </a:t>
            </a:r>
            <a:r>
              <a:rPr lang="nl-NL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vrg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’ * </a:t>
            </a:r>
            <a:r>
              <a:rPr lang="nl-NL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vrg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L</a:t>
            </a:r>
            <a:endParaRPr lang="nl-NL" dirty="0" smtClean="0">
              <a:solidFill>
                <a:srgbClr val="330066"/>
              </a:solidFill>
            </a:endParaRPr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Examen over doen</a:t>
            </a:r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Combinatie van bovenstaande</a:t>
            </a:r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…</a:t>
            </a:r>
          </a:p>
          <a:p>
            <a:pPr lvl="0"/>
            <a:endParaRPr lang="nl-NL" dirty="0">
              <a:solidFill>
                <a:srgbClr val="330066"/>
              </a:solidFill>
            </a:endParaRPr>
          </a:p>
          <a:p>
            <a:pPr marL="0" lvl="0" indent="0" algn="ctr">
              <a:buNone/>
            </a:pPr>
            <a:r>
              <a:rPr lang="nl-N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Wat zou u het CvTE adviseren?</a:t>
            </a:r>
            <a:endParaRPr lang="nl-NL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3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Enkele overwegingen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nl-NL" dirty="0">
                <a:solidFill>
                  <a:srgbClr val="330066"/>
                </a:solidFill>
              </a:rPr>
              <a:t>Niets doen:</a:t>
            </a:r>
          </a:p>
          <a:p>
            <a:pPr lvl="1"/>
            <a:r>
              <a:rPr lang="nl-NL" dirty="0" smtClean="0">
                <a:solidFill>
                  <a:srgbClr val="330066"/>
                </a:solidFill>
              </a:rPr>
              <a:t>Leerlingen </a:t>
            </a:r>
            <a:r>
              <a:rPr lang="nl-NL" dirty="0">
                <a:solidFill>
                  <a:srgbClr val="330066"/>
                </a:solidFill>
              </a:rPr>
              <a:t>die de vraag niet hebben kunnen maken, … </a:t>
            </a:r>
            <a:endParaRPr lang="nl-NL" dirty="0" smtClean="0">
              <a:solidFill>
                <a:srgbClr val="330066"/>
              </a:solidFill>
            </a:endParaRPr>
          </a:p>
          <a:p>
            <a:pPr lvl="1"/>
            <a:r>
              <a:rPr lang="nl-NL" dirty="0" smtClean="0">
                <a:solidFill>
                  <a:srgbClr val="330066"/>
                </a:solidFill>
              </a:rPr>
              <a:t>“Ik heb de fout gemeld, maar het CvTE doet niets!”</a:t>
            </a:r>
            <a:endParaRPr lang="nl-NL" dirty="0" smtClean="0"/>
          </a:p>
          <a:p>
            <a:r>
              <a:rPr lang="nl-NL" dirty="0" smtClean="0"/>
              <a:t>Afknippen: </a:t>
            </a:r>
          </a:p>
          <a:p>
            <a:pPr lvl="1"/>
            <a:r>
              <a:rPr lang="nl-NL" dirty="0" smtClean="0"/>
              <a:t>Het meest zuiver</a:t>
            </a:r>
          </a:p>
          <a:p>
            <a:pPr lvl="1"/>
            <a:r>
              <a:rPr lang="nl-NL" dirty="0" smtClean="0"/>
              <a:t>lengte scoreschaal moet worden aangepast in het administratiesysteem</a:t>
            </a:r>
          </a:p>
          <a:p>
            <a:pPr lvl="1"/>
            <a:r>
              <a:rPr lang="nl-NL" dirty="0" err="1" smtClean="0"/>
              <a:t>Leerlingscore</a:t>
            </a:r>
            <a:r>
              <a:rPr lang="nl-NL" dirty="0" smtClean="0"/>
              <a:t> moet op 0 gezet worden</a:t>
            </a:r>
          </a:p>
          <a:p>
            <a:pPr marL="457200" lvl="1" indent="0">
              <a:buNone/>
            </a:pPr>
            <a:r>
              <a:rPr lang="nl-NL" dirty="0" smtClean="0"/>
              <a:t>Groot risico op fouten (2014 nask1 vmbo uitslag 1 dag eerder)</a:t>
            </a:r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weggeven:</a:t>
            </a:r>
          </a:p>
          <a:p>
            <a:pPr lvl="1"/>
            <a:r>
              <a:rPr lang="nl-NL" dirty="0" smtClean="0">
                <a:solidFill>
                  <a:srgbClr val="330066"/>
                </a:solidFill>
              </a:rPr>
              <a:t>Er is een kleine afwijking t.o.v. afknippen, maar ligt er dichtbij</a:t>
            </a:r>
          </a:p>
          <a:p>
            <a:pPr lvl="1"/>
            <a:r>
              <a:rPr lang="nl-NL" dirty="0" smtClean="0">
                <a:solidFill>
                  <a:srgbClr val="330066"/>
                </a:solidFill>
              </a:rPr>
              <a:t>eerlijke beoordeling rond de 5,5 is in ons systeem essentieel</a:t>
            </a:r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Achteraf compenseren:</a:t>
            </a:r>
          </a:p>
          <a:p>
            <a:pPr lvl="1"/>
            <a:r>
              <a:rPr lang="nl-NL" dirty="0" smtClean="0">
                <a:solidFill>
                  <a:srgbClr val="330066"/>
                </a:solidFill>
              </a:rPr>
              <a:t>Cijfers vallen wel erg hoog uit, maar niemand wordt benadeeld</a:t>
            </a:r>
          </a:p>
          <a:p>
            <a:pPr lvl="1"/>
            <a:r>
              <a:rPr lang="nl-NL" dirty="0" smtClean="0">
                <a:solidFill>
                  <a:srgbClr val="330066"/>
                </a:solidFill>
              </a:rPr>
              <a:t>Populatie lijkt vaardiger dan het jaar ervoor</a:t>
            </a:r>
            <a:endParaRPr lang="nl-NL" dirty="0">
              <a:solidFill>
                <a:srgbClr val="330066"/>
              </a:solidFill>
            </a:endParaRPr>
          </a:p>
          <a:p>
            <a:pPr lvl="0"/>
            <a:r>
              <a:rPr lang="nl-NL" dirty="0">
                <a:solidFill>
                  <a:srgbClr val="330066"/>
                </a:solidFill>
              </a:rPr>
              <a:t>Examen over doen:</a:t>
            </a:r>
          </a:p>
          <a:p>
            <a:pPr lvl="1"/>
            <a:r>
              <a:rPr lang="nl-NL" dirty="0">
                <a:solidFill>
                  <a:srgbClr val="330066"/>
                </a:solidFill>
              </a:rPr>
              <a:t>Gebeurt in extreme gevallen, maar is niet prettig voor leerling en </a:t>
            </a:r>
            <a:r>
              <a:rPr lang="nl-NL" dirty="0" smtClean="0">
                <a:solidFill>
                  <a:srgbClr val="330066"/>
                </a:solidFill>
              </a:rPr>
              <a:t>docent</a:t>
            </a:r>
            <a:endParaRPr lang="nl-NL" dirty="0">
              <a:solidFill>
                <a:srgbClr val="330066"/>
              </a:solidFill>
            </a:endParaRP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265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fout: wat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Enkele situaties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00B050"/>
                </a:solidFill>
              </a:rPr>
              <a:t>Excellente leerling: haalt 4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00B050"/>
                </a:solidFill>
              </a:rPr>
              <a:t>Excellente leerling: haalt 2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00B050"/>
                </a:solidFill>
              </a:rPr>
              <a:t>Excellente leerling: haalt 0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FF0000"/>
                </a:solidFill>
              </a:rPr>
              <a:t>Goede leerling: haalt 4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FF0000"/>
                </a:solidFill>
              </a:rPr>
              <a:t>Goede leerling: haalt 2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FF0000"/>
                </a:solidFill>
              </a:rPr>
              <a:t>Goede leerling: haalt 0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00B0F0"/>
                </a:solidFill>
              </a:rPr>
              <a:t>Middelmatige leerling: haalt 4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00B0F0"/>
                </a:solidFill>
              </a:rPr>
              <a:t>Middelmatige leerling: haalt 2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00B0F0"/>
                </a:solidFill>
              </a:rPr>
              <a:t>Middelmatige leerling: haalt 0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FFC000"/>
                </a:solidFill>
              </a:rPr>
              <a:t>Zwakke leerling: haalt 4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FFC000"/>
                </a:solidFill>
              </a:rPr>
              <a:t>Zwakke leerling: haalt 2 punten op vraag 27</a:t>
            </a:r>
          </a:p>
          <a:p>
            <a:pPr marL="800100" lvl="1" indent="-342900">
              <a:buAutoNum type="arabicPeriod"/>
            </a:pPr>
            <a:r>
              <a:rPr lang="nl-NL" dirty="0" smtClean="0">
                <a:solidFill>
                  <a:srgbClr val="FFC000"/>
                </a:solidFill>
              </a:rPr>
              <a:t>Zwakke leerling: haalt 0 punten op vraag 27</a:t>
            </a: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1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besluit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nl-NL" dirty="0" smtClean="0"/>
              <a:t>‘Onder druk’</a:t>
            </a:r>
          </a:p>
          <a:p>
            <a:r>
              <a:rPr lang="nl-NL" dirty="0" smtClean="0"/>
              <a:t>Uitgangspunten zijn:</a:t>
            </a:r>
          </a:p>
          <a:p>
            <a:pPr lvl="1"/>
            <a:r>
              <a:rPr lang="nl-NL" dirty="0" smtClean="0"/>
              <a:t>Leerlingen mogen niet gedupeerd worden door de fout</a:t>
            </a:r>
          </a:p>
          <a:p>
            <a:pPr lvl="1"/>
            <a:r>
              <a:rPr lang="nl-NL" dirty="0" smtClean="0"/>
              <a:t>In geval van schrappen: het resterende deel van de toets moet representatief zijn</a:t>
            </a:r>
          </a:p>
          <a:p>
            <a:pPr lvl="1"/>
            <a:r>
              <a:rPr lang="nl-NL" dirty="0" smtClean="0"/>
              <a:t>Werkbaarheid voor scholen</a:t>
            </a:r>
          </a:p>
          <a:p>
            <a:pPr lvl="1"/>
            <a:r>
              <a:rPr lang="nl-NL" dirty="0" smtClean="0"/>
              <a:t>Draagvlak</a:t>
            </a:r>
          </a:p>
          <a:p>
            <a:pPr lvl="0"/>
            <a:r>
              <a:rPr lang="nl-NL" dirty="0" smtClean="0">
                <a:solidFill>
                  <a:srgbClr val="330066"/>
                </a:solidFill>
              </a:rPr>
              <a:t>Onzekerheid</a:t>
            </a:r>
            <a:endParaRPr lang="nl-NL" dirty="0">
              <a:solidFill>
                <a:srgbClr val="330066"/>
              </a:solidFill>
            </a:endParaRP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36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nl-NL" dirty="0" smtClean="0"/>
              <a:t>Maak melding van fouten o.i.d. via Examenloket, alleen dan kunnen wij iets doen!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smtClean="0">
                <a:hlinkClick r:id="rId3"/>
              </a:rPr>
              <a:t>www.examenloket.nl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Nieuwe programma’s – nieuwe ‘normen’ (nieuw evenwicht)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0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bronnen</a:t>
            </a:r>
            <a:endParaRPr lang="nl-NL" dirty="0"/>
          </a:p>
        </p:txBody>
      </p:sp>
      <p:pic>
        <p:nvPicPr>
          <p:cNvPr id="4" name="Tijdelijke aanduiding voor inhoud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8983" t="9916" r="23118" b="50382"/>
          <a:stretch/>
        </p:blipFill>
        <p:spPr>
          <a:xfrm>
            <a:off x="539552" y="1772329"/>
            <a:ext cx="4032448" cy="1728192"/>
          </a:xfrm>
          <a:prstGeom prst="rect">
            <a:avLst/>
          </a:prstGeom>
        </p:spPr>
      </p:pic>
      <p:pic>
        <p:nvPicPr>
          <p:cNvPr id="5" name="Afbeelding 4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874" t="10262" r="927" b="33578"/>
          <a:stretch/>
        </p:blipFill>
        <p:spPr>
          <a:xfrm>
            <a:off x="539552" y="3800292"/>
            <a:ext cx="7776865" cy="2542888"/>
          </a:xfrm>
          <a:prstGeom prst="rect">
            <a:avLst/>
          </a:prstGeom>
        </p:spPr>
      </p:pic>
      <p:pic>
        <p:nvPicPr>
          <p:cNvPr id="6" name="Afbeelding 5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l="12527" t="11521" r="13675" b="23681"/>
          <a:stretch/>
        </p:blipFill>
        <p:spPr>
          <a:xfrm>
            <a:off x="4716016" y="1287593"/>
            <a:ext cx="4032448" cy="221292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4153" y="3527296"/>
            <a:ext cx="4123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http://toetswijzer.kennisnet.nl/html/normering/default.shtm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092280" y="3468251"/>
            <a:ext cx="939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www.cito.nl</a:t>
            </a:r>
            <a:endParaRPr lang="nl-NL" sz="1000" dirty="0"/>
          </a:p>
        </p:txBody>
      </p:sp>
      <p:sp>
        <p:nvSpPr>
          <p:cNvPr id="8" name="Tekstvak 7"/>
          <p:cNvSpPr txBox="1"/>
          <p:nvPr/>
        </p:nvSpPr>
        <p:spPr>
          <a:xfrm>
            <a:off x="2195736" y="5935245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www.examenblad.nl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02492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393" t="13143" r="16217" b="6111"/>
          <a:stretch/>
        </p:blipFill>
        <p:spPr>
          <a:xfrm>
            <a:off x="971600" y="1124744"/>
            <a:ext cx="7128792" cy="518457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372200" y="4293096"/>
            <a:ext cx="160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www.cvte.nl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972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normeren en wat is het doel?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bepalen van de cesuur én het omzetten van scores in cijfers</a:t>
            </a:r>
          </a:p>
          <a:p>
            <a:pPr>
              <a:buFontTx/>
              <a:buChar char="-"/>
            </a:pPr>
            <a:r>
              <a:rPr lang="nl-NL" dirty="0" smtClean="0"/>
              <a:t>Kandidaten moeten het cijfer krijgen dat zij verdienen (gezien de geleverde prestatie op het CE).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Kandidaten moeten voor een vergelijkbare prestatie hetzelfde cijfer krijgen</a:t>
            </a:r>
            <a:r>
              <a:rPr lang="nl-NL" dirty="0" smtClean="0"/>
              <a:t>.</a:t>
            </a:r>
          </a:p>
          <a:p>
            <a:pPr>
              <a:buFontTx/>
              <a:buChar char="-"/>
            </a:pPr>
            <a:r>
              <a:rPr lang="nl-NL" dirty="0" smtClean="0"/>
              <a:t>Van jaar tot jaar moeten prestatie-eisen gelijk blijven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Diploma moet zijn civiel effect behouden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135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stukje historie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Jaren ’70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	standaard: 	90 punten een 10, 0 punten een 1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te moeilijk: 	opgehoogd (90 punten blijft 10)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te makkelijk: 	leerlingen hebben geluk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  <a:r>
              <a:rPr lang="nl-NL" dirty="0" smtClean="0">
                <a:solidFill>
                  <a:srgbClr val="FF0000"/>
                </a:solidFill>
              </a:rPr>
              <a:t>bezwaar:	zwakke leerlingen hadden onevenredig veel voordeel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 		van een ophoging, er kon niet worden gecompenseerd 		voor een te makkelijk examen	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734" y="1700635"/>
            <a:ext cx="3686386" cy="24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Jaren ‘80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    	standaard</a:t>
            </a:r>
            <a:r>
              <a:rPr lang="nl-NL" dirty="0"/>
              <a:t>: 	90 punten een 10, 0 punten een 1</a:t>
            </a:r>
          </a:p>
          <a:p>
            <a:pPr marL="0" indent="0">
              <a:buNone/>
            </a:pPr>
            <a:r>
              <a:rPr lang="nl-NL" dirty="0"/>
              <a:t>	te moeilijk: 	</a:t>
            </a:r>
            <a:r>
              <a:rPr lang="nl-NL" dirty="0" smtClean="0"/>
              <a:t>leerlingen hebben pech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te makkelijk: 	leerlingen hebben </a:t>
            </a:r>
            <a:r>
              <a:rPr lang="nl-NL" dirty="0" smtClean="0"/>
              <a:t>geluk</a:t>
            </a:r>
          </a:p>
          <a:p>
            <a:pPr marL="0" indent="0">
              <a:buNone/>
            </a:pPr>
            <a:r>
              <a:rPr lang="nl-NL" dirty="0" smtClean="0"/>
              <a:t>    motivatie: 	Meebewegen met de groep was een te groot risico.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  <a:r>
              <a:rPr lang="nl-NL" dirty="0" smtClean="0">
                <a:solidFill>
                  <a:srgbClr val="FF0000"/>
                </a:solidFill>
              </a:rPr>
              <a:t>bezwaar:	Er kon niet gecompenseerd worden voor een te 		moeilijk of te makkelijk examen.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68760"/>
            <a:ext cx="4334458" cy="28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Jaren ’90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</a:t>
            </a:r>
          </a:p>
          <a:p>
            <a:pPr marL="0" indent="0">
              <a:buNone/>
            </a:pPr>
            <a:r>
              <a:rPr lang="nl-NL" sz="1600" dirty="0" smtClean="0"/>
              <a:t>   Standaard</a:t>
            </a:r>
            <a:r>
              <a:rPr lang="nl-NL" sz="1600" dirty="0"/>
              <a:t>: </a:t>
            </a:r>
            <a:r>
              <a:rPr lang="nl-NL" sz="1600" dirty="0" smtClean="0"/>
              <a:t>	90 </a:t>
            </a:r>
            <a:r>
              <a:rPr lang="nl-NL" sz="1600" dirty="0"/>
              <a:t>punten een 10, 0 punten een 1</a:t>
            </a:r>
          </a:p>
          <a:p>
            <a:pPr marL="0" indent="0">
              <a:buNone/>
            </a:pPr>
            <a:r>
              <a:rPr lang="nl-NL" sz="1600" dirty="0"/>
              <a:t>		te moeilijk: opgehoogd </a:t>
            </a:r>
            <a:r>
              <a:rPr lang="nl-NL" sz="1600" dirty="0" smtClean="0"/>
              <a:t>(voor iedereen evenveel)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		te makkelijk: leerlingen hebben geluk</a:t>
            </a:r>
          </a:p>
          <a:p>
            <a:pPr marL="0" indent="0">
              <a:buNone/>
            </a:pPr>
            <a:r>
              <a:rPr lang="nl-NL" sz="1600" dirty="0"/>
              <a:t> </a:t>
            </a:r>
            <a:r>
              <a:rPr lang="nl-NL" sz="1600" dirty="0" smtClean="0"/>
              <a:t>  </a:t>
            </a:r>
            <a:r>
              <a:rPr lang="nl-NL" sz="1600" dirty="0" smtClean="0">
                <a:solidFill>
                  <a:srgbClr val="FF0000"/>
                </a:solidFill>
              </a:rPr>
              <a:t>Bezwaar:	toepassing ging wel eens mis (cijfers boven een 10)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FF0000"/>
                </a:solidFill>
              </a:rPr>
              <a:t>	</a:t>
            </a:r>
            <a:r>
              <a:rPr lang="nl-NL" sz="1600" dirty="0" smtClean="0">
                <a:solidFill>
                  <a:srgbClr val="FF0000"/>
                </a:solidFill>
              </a:rPr>
              <a:t>	examens vaker te moeilijk dan te makkelijk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FF0000"/>
                </a:solidFill>
              </a:rPr>
              <a:t>	</a:t>
            </a:r>
            <a:r>
              <a:rPr lang="nl-NL" sz="1600" dirty="0" smtClean="0">
                <a:solidFill>
                  <a:srgbClr val="FF0000"/>
                </a:solidFill>
              </a:rPr>
              <a:t>	terughoudend met ophogen, sterk wisselend CE-			gemiddelde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734" y="1218992"/>
            <a:ext cx="4478474" cy="29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cve</a:t>
            </a:r>
            <a:r>
              <a:rPr lang="nl-NL" dirty="0" smtClean="0"/>
              <a:t>-methode (sinds ’99)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>
                <a:solidFill>
                  <a:srgbClr val="000000"/>
                </a:solidFill>
              </a:rPr>
              <a:t>Elk gescoord punt draagt altijd bij tot een hoger cijfer (afronding daargelaten)</a:t>
            </a:r>
          </a:p>
          <a:p>
            <a:pPr marL="228600" indent="-228600">
              <a:buAutoNum type="arabicPeriod"/>
            </a:pPr>
            <a:r>
              <a:rPr lang="nl-NL" dirty="0">
                <a:solidFill>
                  <a:srgbClr val="000000"/>
                </a:solidFill>
              </a:rPr>
              <a:t>Een (zuivere) score van 0% correspondeert altijd met cijfer 1</a:t>
            </a:r>
          </a:p>
          <a:p>
            <a:pPr marL="228600" indent="-228600">
              <a:buAutoNum type="arabicPeriod"/>
            </a:pPr>
            <a:r>
              <a:rPr lang="nl-NL" dirty="0">
                <a:solidFill>
                  <a:srgbClr val="000000"/>
                </a:solidFill>
              </a:rPr>
              <a:t>Een (zuivere) score van 100% correspondeert altijd met examencijfer 10</a:t>
            </a:r>
          </a:p>
          <a:p>
            <a:pPr marL="228600" indent="-228600">
              <a:buAutoNum type="arabicPeriod"/>
            </a:pPr>
            <a:r>
              <a:rPr lang="nl-NL" dirty="0">
                <a:solidFill>
                  <a:srgbClr val="000000"/>
                </a:solidFill>
              </a:rPr>
              <a:t>Over een zo breed mogelijk centraal interval van de scoreschaal is er sprake van een </a:t>
            </a:r>
            <a:r>
              <a:rPr lang="nl-NL" u="sng" dirty="0">
                <a:solidFill>
                  <a:srgbClr val="000000"/>
                </a:solidFill>
              </a:rPr>
              <a:t>evenredige</a:t>
            </a:r>
            <a:r>
              <a:rPr lang="nl-NL" dirty="0">
                <a:solidFill>
                  <a:srgbClr val="000000"/>
                </a:solidFill>
              </a:rPr>
              <a:t> stijging van score- en </a:t>
            </a:r>
            <a:r>
              <a:rPr lang="nl-NL" dirty="0" smtClean="0">
                <a:solidFill>
                  <a:srgbClr val="000000"/>
                </a:solidFill>
              </a:rPr>
              <a:t>cijferpunten.</a:t>
            </a:r>
          </a:p>
          <a:p>
            <a:pPr marL="228600" indent="-228600">
              <a:buAutoNum type="arabicPeriod"/>
            </a:pPr>
            <a:endParaRPr lang="nl-NL" dirty="0">
              <a:solidFill>
                <a:srgbClr val="000000"/>
              </a:solidFill>
            </a:endParaRPr>
          </a:p>
          <a:p>
            <a:pPr marL="228600" indent="-228600">
              <a:buAutoNum type="arabicPeriod"/>
            </a:pPr>
            <a:endParaRPr lang="nl-NL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0000"/>
                </a:solidFill>
              </a:rPr>
              <a:t>(90 punten als vaste maximale score is losgelaten)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CvE</a:t>
            </a:r>
            <a:r>
              <a:rPr lang="nl-NL" dirty="0" smtClean="0"/>
              <a:t>-methode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standaard: 	maximale punten een 10, 0 punten een 1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te moeilijk:	er wordt opgehoogd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te makkelijk:	er wordt verlaagd</a:t>
            </a:r>
          </a:p>
          <a:p>
            <a:pPr marL="0" indent="0" algn="ctr">
              <a:buNone/>
            </a:pPr>
            <a:r>
              <a:rPr lang="nl-NL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 LAT BLIJFT OP DEZELFDE HOOGTE ONGEACHT DE MOEILIJKHEIDSGRAAD</a:t>
            </a:r>
            <a:endParaRPr lang="nl-NL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734" y="1700634"/>
            <a:ext cx="4478474" cy="29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bepalen we de moeilijkheidsgraad?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536504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 ijken de examens middels een pretest / posttest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sz="1000" dirty="0" smtClean="0"/>
          </a:p>
          <a:p>
            <a:pPr marL="0" indent="0">
              <a:buNone/>
            </a:pPr>
            <a:r>
              <a:rPr lang="nl-NL" sz="1000" dirty="0"/>
              <a:t> </a:t>
            </a:r>
            <a:r>
              <a:rPr lang="nl-NL" sz="1000" dirty="0" smtClean="0"/>
              <a:t>           https</a:t>
            </a:r>
            <a:r>
              <a:rPr lang="nl-NL" sz="1000" dirty="0"/>
              <a:t>://</a:t>
            </a:r>
            <a:r>
              <a:rPr lang="nl-NL" sz="1000" dirty="0" smtClean="0"/>
              <a:t>www.youtube.com/watch?v=fIz3_ok-iwY#t=201</a:t>
            </a:r>
            <a:endParaRPr lang="nl-NL" sz="1000" dirty="0"/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4000" b="4002"/>
          <a:stretch/>
        </p:blipFill>
        <p:spPr>
          <a:xfrm>
            <a:off x="971600" y="2492896"/>
            <a:ext cx="64008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bepalen we het niveau van de groep?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WOLF</a:t>
            </a:r>
          </a:p>
          <a:p>
            <a:pPr lvl="1"/>
            <a:r>
              <a:rPr lang="nl-NL" dirty="0" smtClean="0"/>
              <a:t>Hoe hoger het gemiddeld cijfer bij een vastgestelde N-term, hoe vaardiger de groep blijkbaar was.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56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CvTE">
      <a:dk1>
        <a:srgbClr val="33006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vTE Standaard2.potx" id="{55EFAB2D-B82E-413C-A5D5-E6ADD244BD5A}" vid="{C9A79875-77DD-4BB3-BE87-DB0B49B05F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CvTE Standaard</Template>
  <TotalTime>566</TotalTime>
  <Words>695</Words>
  <Application>Microsoft Office PowerPoint</Application>
  <PresentationFormat>Diavoorstelling (4:3)</PresentationFormat>
  <Paragraphs>202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Kantoorthema</vt:lpstr>
      <vt:lpstr>Normeringsdilemma’s</vt:lpstr>
      <vt:lpstr>Wat is normeren en wat is het doel?</vt:lpstr>
      <vt:lpstr>Een stukje historie</vt:lpstr>
      <vt:lpstr>PowerPoint-presentatie</vt:lpstr>
      <vt:lpstr>PowerPoint-presentatie</vt:lpstr>
      <vt:lpstr>De cve-methode (sinds ’99)</vt:lpstr>
      <vt:lpstr>De CvE-methode</vt:lpstr>
      <vt:lpstr>Hoe bepalen we de moeilijkheidsgraad?</vt:lpstr>
      <vt:lpstr>Hoe bepalen we het niveau van de groep?</vt:lpstr>
      <vt:lpstr>Concrete voorbeelden</vt:lpstr>
      <vt:lpstr>Een fout: wat nu?</vt:lpstr>
      <vt:lpstr>Een fout: wat nu?</vt:lpstr>
      <vt:lpstr>Enkele overwegingen</vt:lpstr>
      <vt:lpstr>Een fout: wat nu?</vt:lpstr>
      <vt:lpstr>besluit</vt:lpstr>
      <vt:lpstr>toekomst</vt:lpstr>
      <vt:lpstr>bronnen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Jacqueline Wooning</dc:creator>
  <cp:lastModifiedBy>Jacqueline Wooning</cp:lastModifiedBy>
  <cp:revision>45</cp:revision>
  <cp:lastPrinted>2014-12-01T07:53:23Z</cp:lastPrinted>
  <dcterms:created xsi:type="dcterms:W3CDTF">2014-10-27T09:03:03Z</dcterms:created>
  <dcterms:modified xsi:type="dcterms:W3CDTF">2015-01-13T09:02:16Z</dcterms:modified>
</cp:coreProperties>
</file>